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4" r:id="rId1"/>
  </p:sldMasterIdLst>
  <p:notesMasterIdLst>
    <p:notesMasterId r:id="rId5"/>
  </p:notesMasterIdLst>
  <p:handoutMasterIdLst>
    <p:handoutMasterId r:id="rId6"/>
  </p:handoutMasterIdLst>
  <p:sldIdLst>
    <p:sldId id="326" r:id="rId2"/>
    <p:sldId id="327" r:id="rId3"/>
    <p:sldId id="28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4059"/>
    <a:srgbClr val="CFAC84"/>
    <a:srgbClr val="842B32"/>
    <a:srgbClr val="EFE3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274" autoAdjust="0"/>
    <p:restoredTop sz="86472" autoAdjust="0"/>
  </p:normalViewPr>
  <p:slideViewPr>
    <p:cSldViewPr snapToGrid="0">
      <p:cViewPr varScale="1">
        <p:scale>
          <a:sx n="58" d="100"/>
          <a:sy n="58" d="100"/>
        </p:scale>
        <p:origin x="252" y="56"/>
      </p:cViewPr>
      <p:guideLst/>
    </p:cSldViewPr>
  </p:slideViewPr>
  <p:outlineViewPr>
    <p:cViewPr>
      <p:scale>
        <a:sx n="33" d="100"/>
        <a:sy n="33" d="100"/>
      </p:scale>
      <p:origin x="0" y="-57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1" d="100"/>
          <a:sy n="51" d="100"/>
        </p:scale>
        <p:origin x="260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98C43-B814-4592-AE8F-C88CD3ED3ED1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9E0FE-E178-4190-A002-4B0D91F97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284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BA31A-83BB-4AA8-813E-9FDEECAA3A7C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89BA6-3DD9-4037-95D1-34DDE69FF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513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89BA6-3DD9-4037-95D1-34DDE69FF84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447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89BA6-3DD9-4037-95D1-34DDE69FF84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406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D94A-EBCF-4ADE-9467-037C1F265285}" type="datetime1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85636" y="6330754"/>
            <a:ext cx="2743200" cy="365125"/>
          </a:xfrm>
        </p:spPr>
        <p:txBody>
          <a:bodyPr/>
          <a:lstStyle/>
          <a:p>
            <a:fld id="{1718624D-160C-4CB2-BF10-2AFFC070AA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177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bg>
      <p:bgPr>
        <a:solidFill>
          <a:srgbClr val="EFE3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958" y="1297724"/>
            <a:ext cx="11500494" cy="4631736"/>
          </a:xfrm>
        </p:spPr>
        <p:txBody>
          <a:bodyPr/>
          <a:lstStyle>
            <a:lvl1pPr marL="355600" indent="-355600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812800" indent="-355600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257300" indent="-342900">
              <a:buFontTx/>
              <a:buNone/>
              <a:defRPr sz="2400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12900" indent="-241300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D66-5145-4AED-9409-8C7A294B78A0}" type="datetime1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70476" y="6356349"/>
            <a:ext cx="2743200" cy="365125"/>
          </a:xfrm>
        </p:spPr>
        <p:txBody>
          <a:bodyPr/>
          <a:lstStyle/>
          <a:p>
            <a:fld id="{1718624D-160C-4CB2-BF10-2AFFC070AA0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-6520" y="218135"/>
            <a:ext cx="11160000" cy="900000"/>
          </a:xfrm>
          <a:prstGeom prst="rect">
            <a:avLst/>
          </a:prstGeom>
          <a:solidFill>
            <a:srgbClr val="842B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71958" y="399991"/>
            <a:ext cx="11820041" cy="966411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dirty="0"/>
              <a:t>○マスター タイトルの書式設定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1055817" y="6447558"/>
            <a:ext cx="11160000" cy="216000"/>
          </a:xfrm>
          <a:prstGeom prst="rect">
            <a:avLst/>
          </a:prstGeom>
          <a:solidFill>
            <a:srgbClr val="842B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889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46286" y="365125"/>
            <a:ext cx="75075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1152A-4DF4-4A9E-B582-25A899997CF7}" type="datetime1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8624D-160C-4CB2-BF10-2AFFC070AA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99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7D1E63-89A9-4F33-A741-1969CDF1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624D-160C-4CB2-BF10-2AFFC070AA01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808176B-21B0-407B-B83F-87381FB18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97868"/>
            <a:ext cx="12191999" cy="966411"/>
          </a:xfrm>
        </p:spPr>
        <p:txBody>
          <a:bodyPr>
            <a:normAutofit/>
          </a:bodyPr>
          <a:lstStyle/>
          <a:p>
            <a:pPr algn="ctr"/>
            <a:r>
              <a:rPr lang="ja-JP" altLang="en-US" b="1" dirty="0">
                <a:solidFill>
                  <a:srgbClr val="234059"/>
                </a:solidFill>
              </a:rPr>
              <a:t>第３８回勉強会　民事訴訟について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0808176B-21B0-407B-B83F-87381FB180AE}"/>
              </a:ext>
            </a:extLst>
          </p:cNvPr>
          <p:cNvSpPr txBox="1">
            <a:spLocks/>
          </p:cNvSpPr>
          <p:nvPr/>
        </p:nvSpPr>
        <p:spPr>
          <a:xfrm>
            <a:off x="0" y="5343121"/>
            <a:ext cx="12191999" cy="966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 algn="ctr"/>
            <a:r>
              <a:rPr lang="ja-JP" altLang="en-US" sz="2800" b="1" dirty="0">
                <a:solidFill>
                  <a:srgbClr val="234059"/>
                </a:solidFill>
              </a:rPr>
              <a:t>牛嶋・寺前・和田法律事務所</a:t>
            </a:r>
            <a:br>
              <a:rPr lang="ja-JP" altLang="en-US" sz="2800" b="1" dirty="0">
                <a:solidFill>
                  <a:srgbClr val="234059"/>
                </a:solidFill>
              </a:rPr>
            </a:br>
            <a:r>
              <a:rPr lang="ja-JP" altLang="en-US" sz="2800" b="1" dirty="0">
                <a:solidFill>
                  <a:srgbClr val="234059"/>
                </a:solidFill>
              </a:rPr>
              <a:t>弁護士・中小企業診断士　岡　崎　教　行</a:t>
            </a:r>
          </a:p>
        </p:txBody>
      </p:sp>
      <p:grpSp>
        <p:nvGrpSpPr>
          <p:cNvPr id="5" name="グループ化 4"/>
          <p:cNvGrpSpPr/>
          <p:nvPr/>
        </p:nvGrpSpPr>
        <p:grpSpPr>
          <a:xfrm>
            <a:off x="4080589" y="2270216"/>
            <a:ext cx="4030822" cy="3390660"/>
            <a:chOff x="3324571" y="1090905"/>
            <a:chExt cx="5542857" cy="4676190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4571" y="1090905"/>
              <a:ext cx="5542857" cy="4676190"/>
            </a:xfrm>
            <a:prstGeom prst="rect">
              <a:avLst/>
            </a:prstGeom>
          </p:spPr>
        </p:pic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010CE275-68D1-4159-BA44-FB9EDEB7DAC4}"/>
                </a:ext>
              </a:extLst>
            </p:cNvPr>
            <p:cNvSpPr txBox="1"/>
            <p:nvPr/>
          </p:nvSpPr>
          <p:spPr>
            <a:xfrm>
              <a:off x="5960951" y="2314411"/>
              <a:ext cx="1828800" cy="509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異議あり！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4693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7D1E63-89A9-4F33-A741-1969CDF1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624D-160C-4CB2-BF10-2AFFC070AA01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808176B-21B0-407B-B83F-87381FB18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94071"/>
            <a:ext cx="12191999" cy="966411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b="1" dirty="0">
                <a:solidFill>
                  <a:srgbClr val="234059"/>
                </a:solidFill>
              </a:rPr>
              <a:t>牛嶋・寺前・和田法律事務所</a:t>
            </a:r>
            <a:br>
              <a:rPr lang="ja-JP" altLang="en-US" b="1" dirty="0">
                <a:solidFill>
                  <a:srgbClr val="234059"/>
                </a:solidFill>
              </a:rPr>
            </a:br>
            <a:r>
              <a:rPr lang="ja-JP" altLang="en-US" b="1" dirty="0">
                <a:solidFill>
                  <a:srgbClr val="234059"/>
                </a:solidFill>
              </a:rPr>
              <a:t>弁護士・中小企業診断士　岡　崎　教　行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0808176B-21B0-407B-B83F-87381FB180AE}"/>
              </a:ext>
            </a:extLst>
          </p:cNvPr>
          <p:cNvSpPr txBox="1">
            <a:spLocks/>
          </p:cNvSpPr>
          <p:nvPr/>
        </p:nvSpPr>
        <p:spPr>
          <a:xfrm>
            <a:off x="371958" y="399991"/>
            <a:ext cx="11820041" cy="966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 dirty="0"/>
              <a:t>自己紹介</a:t>
            </a:r>
          </a:p>
        </p:txBody>
      </p:sp>
      <p:sp>
        <p:nvSpPr>
          <p:cNvPr id="6" name="字幕 16">
            <a:extLst>
              <a:ext uri="{FF2B5EF4-FFF2-40B4-BE49-F238E27FC236}">
                <a16:creationId xmlns:a16="http://schemas.microsoft.com/office/drawing/2014/main" id="{B49443E7-127D-40E9-A598-D9D71BABEDBA}"/>
              </a:ext>
            </a:extLst>
          </p:cNvPr>
          <p:cNvSpPr txBox="1">
            <a:spLocks/>
          </p:cNvSpPr>
          <p:nvPr/>
        </p:nvSpPr>
        <p:spPr>
          <a:xfrm>
            <a:off x="1073426" y="2744770"/>
            <a:ext cx="5049078" cy="2317558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300"/>
              </a:spcBef>
            </a:pPr>
            <a:r>
              <a:rPr lang="en-US" altLang="ja-JP" sz="1600" b="1" dirty="0">
                <a:solidFill>
                  <a:srgbClr val="23405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600" b="1" dirty="0">
                <a:solidFill>
                  <a:srgbClr val="23405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学歴・職歴</a:t>
            </a:r>
            <a:r>
              <a:rPr lang="en-US" altLang="ja-JP" sz="1600" b="1" dirty="0">
                <a:solidFill>
                  <a:srgbClr val="23405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108000" algn="l">
              <a:spcBef>
                <a:spcPts val="300"/>
              </a:spcBef>
            </a:pPr>
            <a:r>
              <a:rPr lang="ja-JP" altLang="en-US" sz="1600" b="1" dirty="0">
                <a:solidFill>
                  <a:srgbClr val="23405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平成１２年　３月　法政大学法学部卒業</a:t>
            </a:r>
            <a:endParaRPr lang="en-US" altLang="ja-JP" sz="1600" b="1" dirty="0">
              <a:solidFill>
                <a:srgbClr val="234059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08000" algn="l">
              <a:spcBef>
                <a:spcPts val="300"/>
              </a:spcBef>
            </a:pPr>
            <a:r>
              <a:rPr lang="ja-JP" altLang="en-US" sz="1600" b="1" dirty="0">
                <a:solidFill>
                  <a:srgbClr val="23405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平成１３年１０月　司法試験第二次試験合格</a:t>
            </a:r>
            <a:endParaRPr lang="en-US" altLang="ja-JP" sz="1600" b="1" dirty="0">
              <a:solidFill>
                <a:srgbClr val="234059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08000" algn="l">
              <a:spcBef>
                <a:spcPts val="300"/>
              </a:spcBef>
            </a:pPr>
            <a:r>
              <a:rPr lang="ja-JP" altLang="en-US" sz="1600" b="1" dirty="0">
                <a:solidFill>
                  <a:srgbClr val="23405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平成１４年　３月　法政大学大学院卒業</a:t>
            </a:r>
            <a:endParaRPr lang="en-US" altLang="ja-JP" sz="1600" b="1" dirty="0">
              <a:solidFill>
                <a:srgbClr val="234059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08000" algn="l">
              <a:spcBef>
                <a:spcPts val="300"/>
              </a:spcBef>
            </a:pPr>
            <a:r>
              <a:rPr lang="ja-JP" altLang="en-US" sz="1600" b="1" dirty="0">
                <a:solidFill>
                  <a:srgbClr val="23405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平成１５年１０月　弁護士登録（第一東京弁護士会）</a:t>
            </a:r>
            <a:endParaRPr lang="en-US" altLang="ja-JP" sz="1600" b="1" dirty="0">
              <a:solidFill>
                <a:srgbClr val="234059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08000" algn="l">
              <a:spcBef>
                <a:spcPts val="300"/>
              </a:spcBef>
            </a:pPr>
            <a:r>
              <a:rPr lang="ja-JP" altLang="en-US" sz="1600" b="1" dirty="0">
                <a:solidFill>
                  <a:srgbClr val="23405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平成２７年　１月　中小企業診断士試験合格</a:t>
            </a:r>
            <a:endParaRPr lang="en-US" altLang="ja-JP" sz="1600" b="1" dirty="0">
              <a:solidFill>
                <a:srgbClr val="234059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08000" algn="l">
              <a:spcBef>
                <a:spcPts val="300"/>
              </a:spcBef>
            </a:pPr>
            <a:r>
              <a:rPr lang="ja-JP" altLang="en-US" sz="1600" b="1" dirty="0">
                <a:solidFill>
                  <a:srgbClr val="23405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平成２９年１０月　中小企業診断士登録（城西支部）</a:t>
            </a:r>
            <a:endParaRPr lang="en-US" altLang="ja-JP" sz="1600" b="1" dirty="0">
              <a:solidFill>
                <a:srgbClr val="234059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字幕 16">
            <a:extLst>
              <a:ext uri="{FF2B5EF4-FFF2-40B4-BE49-F238E27FC236}">
                <a16:creationId xmlns:a16="http://schemas.microsoft.com/office/drawing/2014/main" id="{B49443E7-127D-40E9-A598-D9D71BABEDBA}"/>
              </a:ext>
            </a:extLst>
          </p:cNvPr>
          <p:cNvSpPr txBox="1">
            <a:spLocks/>
          </p:cNvSpPr>
          <p:nvPr/>
        </p:nvSpPr>
        <p:spPr>
          <a:xfrm>
            <a:off x="6115874" y="2718577"/>
            <a:ext cx="5049078" cy="283770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300"/>
              </a:spcBef>
            </a:pPr>
            <a:r>
              <a:rPr lang="en-US" altLang="ja-JP" sz="1600" b="1" dirty="0">
                <a:solidFill>
                  <a:srgbClr val="23405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600" b="1" dirty="0">
                <a:solidFill>
                  <a:srgbClr val="23405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専門</a:t>
            </a:r>
            <a:r>
              <a:rPr lang="en-US" altLang="ja-JP" sz="1600" b="1" dirty="0">
                <a:solidFill>
                  <a:srgbClr val="23405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108000" algn="l">
              <a:spcBef>
                <a:spcPts val="300"/>
              </a:spcBef>
            </a:pPr>
            <a:r>
              <a:rPr lang="ja-JP" altLang="en-US" sz="1600" b="1" dirty="0">
                <a:solidFill>
                  <a:srgbClr val="23405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労働法務。取り扱う事件、相談の９割程度が労働問題。</a:t>
            </a:r>
            <a:endParaRPr lang="en-US" altLang="ja-JP" sz="1600" b="1" dirty="0">
              <a:solidFill>
                <a:srgbClr val="234059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spcBef>
                <a:spcPts val="300"/>
              </a:spcBef>
            </a:pPr>
            <a:endParaRPr lang="en-US" altLang="ja-JP" sz="1600" b="1" dirty="0">
              <a:solidFill>
                <a:srgbClr val="234059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spcBef>
                <a:spcPts val="300"/>
              </a:spcBef>
            </a:pPr>
            <a:r>
              <a:rPr lang="en-US" altLang="ja-JP" sz="1600" b="1" dirty="0">
                <a:solidFill>
                  <a:srgbClr val="23405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600" b="1" dirty="0">
                <a:solidFill>
                  <a:srgbClr val="23405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著書</a:t>
            </a:r>
            <a:r>
              <a:rPr lang="en-US" altLang="ja-JP" sz="1600" b="1" dirty="0">
                <a:solidFill>
                  <a:srgbClr val="23405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108000" algn="l">
              <a:spcBef>
                <a:spcPts val="300"/>
              </a:spcBef>
            </a:pPr>
            <a:r>
              <a:rPr lang="ja-JP" altLang="en-US" sz="1600" b="1" dirty="0">
                <a:solidFill>
                  <a:srgbClr val="23405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使用者側弁護士からみた「標準　中小企業のモデル就業規則策定マニュアル」（日本法令・共著）など</a:t>
            </a:r>
            <a:endParaRPr lang="en-US" altLang="ja-JP" sz="1600" b="1" dirty="0">
              <a:solidFill>
                <a:srgbClr val="234059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spcBef>
                <a:spcPts val="300"/>
              </a:spcBef>
            </a:pPr>
            <a:endParaRPr lang="en-US" altLang="ja-JP" sz="1600" b="1" dirty="0">
              <a:solidFill>
                <a:srgbClr val="234059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spcBef>
                <a:spcPts val="300"/>
              </a:spcBef>
            </a:pPr>
            <a:r>
              <a:rPr lang="en-US" altLang="ja-JP" sz="1600" b="1" dirty="0">
                <a:solidFill>
                  <a:srgbClr val="23405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【BLOG】</a:t>
            </a:r>
          </a:p>
          <a:p>
            <a:pPr marL="108000" algn="l">
              <a:spcBef>
                <a:spcPts val="300"/>
              </a:spcBef>
            </a:pPr>
            <a:r>
              <a:rPr lang="ja-JP" altLang="en-US" sz="1600" b="1" dirty="0">
                <a:solidFill>
                  <a:srgbClr val="23405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労働法務弁護士、がむしゃらに生きる３６５日</a:t>
            </a:r>
            <a:endParaRPr lang="en-US" altLang="ja-JP" sz="1600" b="1" dirty="0">
              <a:solidFill>
                <a:srgbClr val="234059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08000" algn="l">
              <a:spcBef>
                <a:spcPts val="300"/>
              </a:spcBef>
            </a:pPr>
            <a:r>
              <a:rPr lang="en-US" altLang="ja-JP" sz="1600" b="1" dirty="0">
                <a:solidFill>
                  <a:srgbClr val="23405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http://okazakinoriyuki.com/</a:t>
            </a:r>
            <a:endParaRPr lang="ja-JP" altLang="en-US" sz="1600" b="1" dirty="0">
              <a:solidFill>
                <a:srgbClr val="234059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0DF2D75B-A886-4EAC-A5AC-154B45C9E7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847430" y="5342756"/>
            <a:ext cx="942857" cy="9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263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F85521-D833-4DED-B505-3366B6297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第１　民事紛争の解決手続</a:t>
            </a:r>
            <a:endParaRPr lang="en-US" altLang="ja-JP" dirty="0"/>
          </a:p>
          <a:p>
            <a:endParaRPr lang="ja-JP" altLang="en-US" dirty="0"/>
          </a:p>
          <a:p>
            <a:r>
              <a:rPr lang="ja-JP" altLang="en-US" dirty="0"/>
              <a:t>第２　労働審判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第３　労働仮処分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第４　労働訴訟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7D1E63-89A9-4F33-A741-1969CDF1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624D-160C-4CB2-BF10-2AFFC070AA01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7077E81-1332-4459-89F6-B2D0E61B3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目次</a:t>
            </a:r>
          </a:p>
        </p:txBody>
      </p:sp>
    </p:spTree>
    <p:extLst>
      <p:ext uri="{BB962C8B-B14F-4D97-AF65-F5344CB8AC3E}">
        <p14:creationId xmlns:p14="http://schemas.microsoft.com/office/powerpoint/2010/main" val="3271445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TM02900743[[fn=オーガニック]]</Template>
  <TotalTime>1712</TotalTime>
  <Words>61</Words>
  <Application>Microsoft Office PowerPoint</Application>
  <PresentationFormat>ワイド画面</PresentationFormat>
  <Paragraphs>34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Theme</vt:lpstr>
      <vt:lpstr>第３８回勉強会　民事訴訟について</vt:lpstr>
      <vt:lpstr>牛嶋・寺前・和田法律事務所 弁護士・中小企業診断士　岡　崎　教　行</vt:lpstr>
      <vt:lpstr>目次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題名</dc:title>
  <dc:creator>岡崎 教行</dc:creator>
  <cp:lastModifiedBy>教行 岡崎</cp:lastModifiedBy>
  <cp:revision>227</cp:revision>
  <dcterms:created xsi:type="dcterms:W3CDTF">2018-07-01T11:13:47Z</dcterms:created>
  <dcterms:modified xsi:type="dcterms:W3CDTF">2018-10-02T00:41:12Z</dcterms:modified>
</cp:coreProperties>
</file>